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548" r:id="rId3"/>
    <p:sldId id="508" r:id="rId4"/>
    <p:sldId id="549" r:id="rId5"/>
    <p:sldId id="553" r:id="rId6"/>
    <p:sldId id="554" r:id="rId7"/>
    <p:sldId id="559" r:id="rId8"/>
    <p:sldId id="555" r:id="rId9"/>
    <p:sldId id="556" r:id="rId10"/>
    <p:sldId id="557" r:id="rId11"/>
    <p:sldId id="558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1" autoAdjust="0"/>
    <p:restoredTop sz="94660"/>
  </p:normalViewPr>
  <p:slideViewPr>
    <p:cSldViewPr snapToGrid="0">
      <p:cViewPr varScale="1">
        <p:scale>
          <a:sx n="154" d="100"/>
          <a:sy n="154" d="100"/>
        </p:scale>
        <p:origin x="19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B4E1AA-EE09-40F4-ADE2-F8759728238A}" type="datetimeFigureOut">
              <a:rPr lang="zh-CN" altLang="en-US" smtClean="0"/>
              <a:t>2025/05/22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CAA1A6-0C41-476E-8B0B-5550C3918C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3687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75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43C724-BAAA-481A-B440-4513D4E4F981}" type="slidenum">
              <a:rPr kumimoji="0" lang="zh-CN" alt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75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48854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6B2EE9-8F4F-4A56-BE69-DE67559001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E733459-8DAD-4FFB-9830-30EB395A5B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003E839-6FC1-426F-958E-BD0220642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C0A7C-53E5-43D7-B718-EC9FB3CED531}" type="datetimeFigureOut">
              <a:rPr lang="zh-CN" altLang="en-US" smtClean="0"/>
              <a:t>2025/05/22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9257BA4-BF9B-4334-9FF8-F85EEEC5F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0520AFC-A5A2-4EA2-AFBF-4CD778ED5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E586-75F1-4FAA-984F-AA4C409E94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1347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6FEFA6-D3EF-4A18-A6EC-111B5D629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AAFA2E2-3396-4E3F-ACEE-51F0B77D93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00813E0-B147-4B05-854B-0ECE500EB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C0A7C-53E5-43D7-B718-EC9FB3CED531}" type="datetimeFigureOut">
              <a:rPr lang="zh-CN" altLang="en-US" smtClean="0"/>
              <a:t>2025/05/22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E7D529-5615-4D18-BC1C-C298A5096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8FF8330-A37D-48E2-B7DE-9AA3A5595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E586-75F1-4FAA-984F-AA4C409E94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5717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09FFCAF-9B56-4613-8BB7-FAC1C4809A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26D2D3D-1739-4679-B934-BB0379FB5C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F14F5C-0357-442B-BCA0-F13AA521C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C0A7C-53E5-43D7-B718-EC9FB3CED531}" type="datetimeFigureOut">
              <a:rPr lang="zh-CN" altLang="en-US" smtClean="0"/>
              <a:t>2025/05/22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A7E797E-EEFE-420E-B20D-8A774D21D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FBEF884-F10C-41E6-AC88-6BC193C1D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E586-75F1-4FAA-984F-AA4C409E94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3206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1027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5" name="Rectangle 1028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itchFamily="2" charset="2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grpSp>
            <p:nvGrpSpPr>
              <p:cNvPr id="16" name="Group 1029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18" name="Line 1030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9" name="Line 1031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20" name="Line 1032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21" name="Line 1033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22" name="Line 1034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23" name="Line 1035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24" name="Line 1036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25" name="Line 1037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26" name="Line 1038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27" name="Line 1039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28" name="Line 1040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29" name="Line 1041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30" name="Line 1042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31" name="Line 1043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32" name="Line 1044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33" name="Line 1045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34" name="Line 1046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35" name="Line 1047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36" name="Line 1048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37" name="Line 1049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38" name="Line 1050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39" name="Line 1051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40" name="Line 1052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41" name="Line 1053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42" name="Line 1054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43" name="Line 1055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44" name="Line 1056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45" name="Line 1057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46" name="Line 1058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47" name="Line 1059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48" name="Line 1060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49" name="Line 1061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50" name="Line 1062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51" name="Line 1063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52" name="Line 1064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53" name="Line 1065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54" name="Line 1066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55" name="Line 1067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56" name="Line 1068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57" name="Line 1069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58" name="Line 1070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59" name="Line 1071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60" name="Line 1072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61" name="Line 1073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62" name="Line 1074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63" name="Line 1075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64" name="Line 1076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65" name="Line 1077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66" name="Line 1078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67" name="Line 1079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68" name="Line 1080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</p:grpSp>
          <p:sp>
            <p:nvSpPr>
              <p:cNvPr id="17" name="Line 1081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itchFamily="2" charset="2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</a:endParaRPr>
              </a:p>
            </p:txBody>
          </p:sp>
        </p:grpSp>
        <p:grpSp>
          <p:nvGrpSpPr>
            <p:cNvPr id="6" name="Group 1082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11" name="Line 1083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itchFamily="2" charset="2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</a:endParaRPr>
              </a:p>
            </p:txBody>
          </p:sp>
          <p:sp>
            <p:nvSpPr>
              <p:cNvPr id="12" name="Line 1084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itchFamily="2" charset="2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</a:endParaRPr>
              </a:p>
            </p:txBody>
          </p:sp>
          <p:sp>
            <p:nvSpPr>
              <p:cNvPr id="13" name="Line 1085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itchFamily="2" charset="2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</a:endParaRPr>
              </a:p>
            </p:txBody>
          </p:sp>
          <p:sp>
            <p:nvSpPr>
              <p:cNvPr id="14" name="Arc 1086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itchFamily="2" charset="2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grpSp>
          <p:nvGrpSpPr>
            <p:cNvPr id="7" name="Group 1087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8" name="Line 1088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itchFamily="2" charset="2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</a:endParaRPr>
              </a:p>
            </p:txBody>
          </p:sp>
          <p:sp>
            <p:nvSpPr>
              <p:cNvPr id="9" name="Line 1089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itchFamily="2" charset="2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</a:endParaRPr>
              </a:p>
            </p:txBody>
          </p:sp>
          <p:sp>
            <p:nvSpPr>
              <p:cNvPr id="10" name="Arc 1090"/>
              <p:cNvSpPr>
                <a:spLocks/>
              </p:cNvSpPr>
              <p:nvPr/>
            </p:nvSpPr>
            <p:spPr bwMode="ltGray">
              <a:xfrm rot="5400000">
                <a:off x="5097" y="3347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itchFamily="2" charset="2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</p:grpSp>
      <p:sp>
        <p:nvSpPr>
          <p:cNvPr id="11331" name="Rectangle 1091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altLang="zh-CN" noProof="0"/>
              <a:t>Click to edit Master title style</a:t>
            </a:r>
          </a:p>
        </p:txBody>
      </p:sp>
      <p:sp>
        <p:nvSpPr>
          <p:cNvPr id="11332" name="Rectangle 1092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GB" altLang="zh-CN" noProof="0"/>
              <a:t>Click to edit Master subtitle style</a:t>
            </a:r>
          </a:p>
        </p:txBody>
      </p:sp>
      <p:sp>
        <p:nvSpPr>
          <p:cNvPr id="69" name="Rectangle 109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0" name="Rectangle 109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1" name="Rectangle 109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559A8-07B8-41DC-8086-99238E254003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509608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FC249-0138-4740-AD7C-C31857BF085C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7304130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46822-C03E-4123-AAA3-694892E930AA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690570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2B20E-8408-4477-A85C-F24A0245747E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4985592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8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9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9222C-173E-4A7C-B73A-F7CC3637EE50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7638497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4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19196-5D3D-4F53-8B0A-565DFA859A98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2794106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3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02A2A-6DB3-4403-9570-03352F0E6CA5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2857851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1E5A7-5DDB-4451-B975-4037761C40AF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970185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262695-2421-4C8D-A79C-F921EA201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228F201-F5E1-42D7-8FBF-D0CE5DDFB7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3602A9-5C10-4316-9206-3D7BDEB41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C0A7C-53E5-43D7-B718-EC9FB3CED531}" type="datetimeFigureOut">
              <a:rPr lang="zh-CN" altLang="en-US" smtClean="0"/>
              <a:t>2025/05/22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5CB52D5-80D4-42F3-8C1A-47B57876D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7EF0996-696F-4909-AADD-9DC67B140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E586-75F1-4FAA-984F-AA4C409E94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1841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E4871-2467-47A4-B708-05C19D2BCB0D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2990246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168B7-7BA5-4D32-BCBC-45CE56E846A1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3171397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00250" cy="57150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48350" cy="57150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18116-60DB-4F94-93BB-A111D536397C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5180970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304800"/>
            <a:ext cx="8001000" cy="57150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4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5F724-CEF5-4D8A-942A-DC8E1200393A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5194154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838200" y="1905000"/>
            <a:ext cx="3810000" cy="1981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800600" y="1905000"/>
            <a:ext cx="3810000" cy="1981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838200" y="4038600"/>
            <a:ext cx="3810000" cy="1981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800600" y="4038600"/>
            <a:ext cx="3810000" cy="1981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8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9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4063F-562B-4B81-9512-DF9CAC57B684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151817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71636E-7B05-4300-8B8C-A0BC299F4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662595C-ACF3-460C-8258-5F5A728F7E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E85D40F-2BF2-4C40-B5CD-CB7E7F728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C0A7C-53E5-43D7-B718-EC9FB3CED531}" type="datetimeFigureOut">
              <a:rPr lang="zh-CN" altLang="en-US" smtClean="0"/>
              <a:t>2025/05/22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E2238E5-163D-4CD2-A138-7B506FA28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6ACE1FE-9912-43FA-9559-9D75E51F1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E586-75F1-4FAA-984F-AA4C409E94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4746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3AB8B4-BBBB-4A5D-A51E-86F623DD6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8531495-FEEC-4170-8C70-6A06083325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FC032C1-03FC-411A-A02D-E877747A16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E1B3B4A-775D-437B-A0CA-0392F6248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C0A7C-53E5-43D7-B718-EC9FB3CED531}" type="datetimeFigureOut">
              <a:rPr lang="zh-CN" altLang="en-US" smtClean="0"/>
              <a:t>2025/05/22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244C7B6-E85F-4028-8679-6865C436E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60D66ED-B32E-456B-8770-CB0C69142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E586-75F1-4FAA-984F-AA4C409E94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9820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446C14-0512-4929-96B4-336C68295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03C5DA8-7957-430B-9912-704EF253D9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027A02E-A971-4800-94BB-BE80F9AE7E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F5B4A49-C0EB-412C-81D4-ED379E58EF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47ACD87-71D7-42B2-9D32-3347F15000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1AC9976-0A58-4D31-BF4D-24C8E3127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C0A7C-53E5-43D7-B718-EC9FB3CED531}" type="datetimeFigureOut">
              <a:rPr lang="zh-CN" altLang="en-US" smtClean="0"/>
              <a:t>2025/05/22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0E48657-66B8-45C7-81F7-3D0EC4537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6B0816B-E6FE-4220-9FA8-E50756476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E586-75F1-4FAA-984F-AA4C409E94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239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6C6E97-9406-4D36-B3FB-F0DE50145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3CA96A5-B199-446C-9A77-1EFAB8E50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C0A7C-53E5-43D7-B718-EC9FB3CED531}" type="datetimeFigureOut">
              <a:rPr lang="zh-CN" altLang="en-US" smtClean="0"/>
              <a:t>2025/05/22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F274FFE-979E-4CA5-9B00-DAC1F50F7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5B144D4-6E98-4D04-A460-18312876D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E586-75F1-4FAA-984F-AA4C409E94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715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42832F0-14E1-492D-AEED-EA20A54BE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C0A7C-53E5-43D7-B718-EC9FB3CED531}" type="datetimeFigureOut">
              <a:rPr lang="zh-CN" altLang="en-US" smtClean="0"/>
              <a:t>2025/05/22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AB83FD0-8350-4869-84F9-E432D89EF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164C276-2800-44FA-BBA6-CDF6FB6EF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E586-75F1-4FAA-984F-AA4C409E94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328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79DA17-0DCE-4D52-B599-10BEFC074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AC71B5F-8115-445B-8B68-1266E51F6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BE0C780-D05A-4DD7-8472-CD40FE0B40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C72E410-66D2-4740-8A7D-55D382128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C0A7C-53E5-43D7-B718-EC9FB3CED531}" type="datetimeFigureOut">
              <a:rPr lang="zh-CN" altLang="en-US" smtClean="0"/>
              <a:t>2025/05/22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EAEF4A7-DD2B-4FB6-9807-A71249AAD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77D8295-2884-4F95-B179-15608CE3E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E586-75F1-4FAA-984F-AA4C409E94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3614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3F26F7-1A05-48C2-87BA-6BF9C8CB4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EF1A53C-120D-4A25-9881-F066BF24CA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6CF47EA-AE9F-4901-A174-C4A26E23C6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9569B74-985E-4FF7-8CFB-EB5A555B5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C0A7C-53E5-43D7-B718-EC9FB3CED531}" type="datetimeFigureOut">
              <a:rPr lang="zh-CN" altLang="en-US" smtClean="0"/>
              <a:t>2025/05/22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B459FDA-501E-4E9C-A1C3-27D8AEAC1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CF594C2-F09B-43E3-9431-42709045F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E586-75F1-4FAA-984F-AA4C409E94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1033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C928BF0-8F67-426E-8E44-CABF060D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F646CBB-5B07-4590-82DD-0627EDB1E0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1B078C-0EAA-433F-A01D-5F128D5FE7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C0A7C-53E5-43D7-B718-EC9FB3CED531}" type="datetimeFigureOut">
              <a:rPr lang="zh-CN" altLang="en-US" smtClean="0"/>
              <a:t>2025/05/22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6C62F7A-FA7C-4E27-A084-F1864072EB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985EE70-1101-47AA-90B4-A2F632FDC6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2E586-75F1-4FAA-984F-AA4C409E94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3218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039" name="Group 4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10245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46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47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2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49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50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52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53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54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4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5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57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58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59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60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61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62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63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64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65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66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</p:grpSp>
          <p:grpSp>
            <p:nvGrpSpPr>
              <p:cNvPr id="1040" name="Group 27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0268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69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70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71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72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73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74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75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76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77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78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79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80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81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82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83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84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85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86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87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88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89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90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91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92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93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94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95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96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</p:grpSp>
        </p:grpSp>
        <p:sp>
          <p:nvSpPr>
            <p:cNvPr id="10297" name="Rectangle 57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>
              <a:noFill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itchFamily="2" charset="2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0298" name="Line 58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itchFamily="2" charset="2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endParaRPr>
            </a:p>
          </p:txBody>
        </p:sp>
        <p:grpSp>
          <p:nvGrpSpPr>
            <p:cNvPr id="1035" name="Group 59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10300" name="Line 60"/>
              <p:cNvSpPr>
                <a:spLocks noChangeShapeType="1"/>
              </p:cNvSpPr>
              <p:nvPr/>
            </p:nvSpPr>
            <p:spPr bwMode="ltGray">
              <a:xfrm flipH="1">
                <a:off x="96" y="1038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itchFamily="2" charset="2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</a:endParaRPr>
              </a:p>
            </p:txBody>
          </p:sp>
          <p:sp>
            <p:nvSpPr>
              <p:cNvPr id="10301" name="Line 61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itchFamily="2" charset="2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</a:endParaRPr>
              </a:p>
            </p:txBody>
          </p:sp>
          <p:sp>
            <p:nvSpPr>
              <p:cNvPr id="10302" name="Arc 62"/>
              <p:cNvSpPr>
                <a:spLocks/>
              </p:cNvSpPr>
              <p:nvPr/>
            </p:nvSpPr>
            <p:spPr bwMode="ltGray">
              <a:xfrm flipH="1">
                <a:off x="218" y="916"/>
                <a:ext cx="238" cy="240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itchFamily="2" charset="2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</p:grpSp>
      <p:sp>
        <p:nvSpPr>
          <p:cNvPr id="1027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/>
              <a:t>Click to edit Master title style</a:t>
            </a:r>
          </a:p>
        </p:txBody>
      </p:sp>
      <p:sp>
        <p:nvSpPr>
          <p:cNvPr id="1028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/>
              <a:t>Click to edit Master text styles</a:t>
            </a:r>
          </a:p>
          <a:p>
            <a:pPr lvl="1"/>
            <a:r>
              <a:rPr lang="en-GB" altLang="zh-CN"/>
              <a:t>Second level</a:t>
            </a:r>
          </a:p>
          <a:p>
            <a:pPr lvl="2"/>
            <a:r>
              <a:rPr lang="en-GB" altLang="zh-CN"/>
              <a:t>Third level</a:t>
            </a:r>
          </a:p>
          <a:p>
            <a:pPr lvl="3"/>
            <a:r>
              <a:rPr lang="en-GB" altLang="zh-CN"/>
              <a:t>Fourth level</a:t>
            </a:r>
          </a:p>
          <a:p>
            <a:pPr lvl="4"/>
            <a:r>
              <a:rPr lang="en-GB" altLang="zh-CN"/>
              <a:t>Fifth level</a:t>
            </a:r>
          </a:p>
        </p:txBody>
      </p:sp>
      <p:sp>
        <p:nvSpPr>
          <p:cNvPr id="10305" name="Rectangle 6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effectLst/>
                <a:ea typeface="宋体" pitchFamily="2" charset="-122"/>
              </a:defRPr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10306" name="Rectangle 6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effectLst/>
                <a:ea typeface="宋体" pitchFamily="2" charset="-122"/>
              </a:defRPr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10307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effectLst/>
                <a:ea typeface="宋体" pitchFamily="2" charset="-122"/>
              </a:defRPr>
            </a:lvl1pPr>
          </a:lstStyle>
          <a:p>
            <a:pPr>
              <a:defRPr/>
            </a:pPr>
            <a:fld id="{442025B0-EAF8-4C53-8CFA-55DF906C4A57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007564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651" name="Text Box 3"/>
          <p:cNvSpPr txBox="1">
            <a:spLocks noChangeArrowheads="1"/>
          </p:cNvSpPr>
          <p:nvPr/>
        </p:nvSpPr>
        <p:spPr bwMode="auto">
          <a:xfrm>
            <a:off x="342902" y="1876950"/>
            <a:ext cx="8640762" cy="11982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1" lang="zh-CN" altLang="en-US" sz="58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黑体" pitchFamily="2" charset="-122"/>
                <a:cs typeface="+mn-cs"/>
              </a:rPr>
              <a:t>数字电路与逻辑设计实验</a:t>
            </a:r>
          </a:p>
        </p:txBody>
      </p:sp>
      <p:sp>
        <p:nvSpPr>
          <p:cNvPr id="1051652" name="Text Box 4"/>
          <p:cNvSpPr txBox="1">
            <a:spLocks noChangeArrowheads="1"/>
          </p:cNvSpPr>
          <p:nvPr/>
        </p:nvSpPr>
        <p:spPr bwMode="auto">
          <a:xfrm>
            <a:off x="617538" y="3863975"/>
            <a:ext cx="7991475" cy="191879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itchFamily="2" charset="-122"/>
                <a:ea typeface="黑体" pitchFamily="2" charset="-122"/>
                <a:cs typeface="+mn-cs"/>
              </a:rPr>
              <a:t>计算机学院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itchFamily="2" charset="-122"/>
              <a:ea typeface="黑体" pitchFamily="2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黄倩怡</a:t>
            </a:r>
            <a:endParaRPr kumimoji="1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itchFamily="2" charset="-122"/>
              <a:ea typeface="黑体" pitchFamily="2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itchFamily="2" charset="-122"/>
                <a:ea typeface="黑体" pitchFamily="2" charset="-122"/>
                <a:cs typeface="+mn-cs"/>
              </a:rPr>
              <a:t>20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itchFamily="2" charset="-122"/>
                <a:ea typeface="黑体" pitchFamily="2" charset="-122"/>
                <a:cs typeface="+mn-cs"/>
              </a:rPr>
              <a:t>24-2025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itchFamily="2" charset="-122"/>
                <a:ea typeface="黑体" pitchFamily="2" charset="-122"/>
                <a:cs typeface="+mn-cs"/>
              </a:rPr>
              <a:t>学年第二学期</a:t>
            </a:r>
            <a:endParaRPr kumimoji="1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itchFamily="2" charset="-122"/>
              <a:ea typeface="黑体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CA83262-324F-4137-9045-825419DFF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4FC249-0138-4740-AD7C-C31857BF085C}" type="slidenum">
              <a:rPr lang="zh-CN" altLang="en-GB" smtClean="0"/>
              <a:pPr>
                <a:defRPr/>
              </a:pPr>
              <a:t>10</a:t>
            </a:fld>
            <a:endParaRPr lang="en-GB" altLang="zh-CN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2654BAB-F992-4A4F-B57D-450D4CB796E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02713" y="496686"/>
            <a:ext cx="7772400" cy="5440362"/>
          </a:xfrm>
        </p:spPr>
        <p:txBody>
          <a:bodyPr/>
          <a:lstStyle/>
          <a:p>
            <a:r>
              <a:rPr lang="zh-CN" altLang="en-US" dirty="0"/>
              <a:t>方法二：使用两个 </a:t>
            </a:r>
            <a:r>
              <a:rPr lang="en-US" altLang="zh-CN" dirty="0"/>
              <a:t>74LS138 3 </a:t>
            </a:r>
            <a:r>
              <a:rPr lang="zh-CN" altLang="en-US" dirty="0"/>
              <a:t>线</a:t>
            </a:r>
            <a:r>
              <a:rPr lang="en-US" altLang="zh-CN" dirty="0"/>
              <a:t>-8 </a:t>
            </a:r>
            <a:r>
              <a:rPr lang="zh-CN" altLang="en-US" dirty="0"/>
              <a:t>线译码器并将其转换为 </a:t>
            </a:r>
            <a:r>
              <a:rPr lang="en-US" altLang="zh-CN" dirty="0"/>
              <a:t>4 </a:t>
            </a:r>
            <a:r>
              <a:rPr lang="zh-CN" altLang="en-US" dirty="0"/>
              <a:t>线</a:t>
            </a:r>
            <a:r>
              <a:rPr lang="en-US" altLang="zh-CN" dirty="0"/>
              <a:t>-16 </a:t>
            </a:r>
            <a:r>
              <a:rPr lang="zh-CN" altLang="en-US" dirty="0"/>
              <a:t>线译码器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6373B83-7C70-4C33-8342-D93D4C34BE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38" y="1758462"/>
            <a:ext cx="7398875" cy="455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917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D6CD91-DD6D-47C4-A04F-1E83C54FA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kumimoji="1" lang="zh-CN" altLang="en-US" b="1" kern="1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实验</a:t>
            </a:r>
            <a:r>
              <a:rPr kumimoji="1" lang="en-US" altLang="zh-CN" b="1" kern="1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11 </a:t>
            </a:r>
            <a:r>
              <a:rPr kumimoji="1" lang="zh-CN" altLang="en-US" b="1" kern="1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移位寄存器实现汽车尾灯控制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EC3FBEB-DFB8-462F-A476-EEB2551A6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B25936-6DF3-4DC2-A4E6-B914B3576D44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Tahoma"/>
                <a:ea typeface="宋体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Tahoma"/>
              <a:ea typeface="宋体" pitchFamily="2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8876809-8EC8-462C-82BF-56EFC9ADFB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54" y="1757691"/>
            <a:ext cx="7925207" cy="3321221"/>
          </a:xfrm>
          <a:prstGeom prst="rect">
            <a:avLst/>
          </a:prstGeom>
        </p:spPr>
      </p:pic>
      <p:sp>
        <p:nvSpPr>
          <p:cNvPr id="66" name="文本框 65">
            <a:extLst>
              <a:ext uri="{FF2B5EF4-FFF2-40B4-BE49-F238E27FC236}">
                <a16:creationId xmlns:a16="http://schemas.microsoft.com/office/drawing/2014/main" id="{D1491BF9-8D8F-430C-ADFF-6D8F78D94EF5}"/>
              </a:ext>
            </a:extLst>
          </p:cNvPr>
          <p:cNvSpPr txBox="1"/>
          <p:nvPr/>
        </p:nvSpPr>
        <p:spPr>
          <a:xfrm>
            <a:off x="3472615" y="5078912"/>
            <a:ext cx="45750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右移寄存器触发器电路结构</a:t>
            </a:r>
          </a:p>
        </p:txBody>
      </p:sp>
    </p:spTree>
    <p:extLst>
      <p:ext uri="{BB962C8B-B14F-4D97-AF65-F5344CB8AC3E}">
        <p14:creationId xmlns:p14="http://schemas.microsoft.com/office/powerpoint/2010/main" val="2022882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865C0A-B423-464D-A8F7-79E563475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821CD01-86F9-427E-818C-09FBA2275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4FC249-0138-4740-AD7C-C31857BF085C}" type="slidenum">
              <a:rPr lang="zh-CN" altLang="en-GB" smtClean="0"/>
              <a:pPr>
                <a:defRPr/>
              </a:pPr>
              <a:t>3</a:t>
            </a:fld>
            <a:endParaRPr lang="en-GB" altLang="zh-CN"/>
          </a:p>
        </p:txBody>
      </p:sp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73030761-0CA6-4120-A0E5-167EB51898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458" y="2003593"/>
            <a:ext cx="6509084" cy="3180092"/>
          </a:xfr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501E1E65-EDB8-497F-B8FD-936C6C8115A4}"/>
              </a:ext>
            </a:extLst>
          </p:cNvPr>
          <p:cNvSpPr txBox="1"/>
          <p:nvPr/>
        </p:nvSpPr>
        <p:spPr>
          <a:xfrm>
            <a:off x="2570246" y="5292575"/>
            <a:ext cx="45750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0" i="0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触发器实现并行送数功能的电路结构</a:t>
            </a:r>
            <a:r>
              <a:rPr lang="zh-CN" altLang="en-US" dirty="0"/>
              <a:t> </a:t>
            </a:r>
            <a:br>
              <a:rPr lang="zh-CN" altLang="en-US" dirty="0"/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92204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E16DFD-041D-4898-B959-9037693FC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D620BE6-B1C4-4AD5-A020-9B6AC3AF0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4FC249-0138-4740-AD7C-C31857BF085C}" type="slidenum">
              <a:rPr lang="zh-CN" altLang="en-GB" smtClean="0"/>
              <a:pPr>
                <a:defRPr/>
              </a:pPr>
              <a:t>4</a:t>
            </a:fld>
            <a:endParaRPr lang="en-GB" altLang="zh-CN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544AA9B-58C8-457B-B994-AA89006250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075" y="2040228"/>
            <a:ext cx="6204081" cy="365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249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6A07344-31D1-40BC-83D2-F8F82704D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519767"/>
            <a:ext cx="7772400" cy="4174067"/>
          </a:xfrm>
        </p:spPr>
        <p:txBody>
          <a:bodyPr/>
          <a:lstStyle/>
          <a:p>
            <a:r>
              <a:rPr lang="zh-CN" altLang="en-US" sz="2400" dirty="0"/>
              <a:t>用</a:t>
            </a:r>
            <a:r>
              <a:rPr lang="en-US" altLang="zh-CN" sz="2400" dirty="0">
                <a:solidFill>
                  <a:srgbClr val="FF0000"/>
                </a:solidFill>
              </a:rPr>
              <a:t>J-K</a:t>
            </a:r>
            <a:r>
              <a:rPr lang="zh-CN" altLang="en-US" sz="2400" dirty="0">
                <a:solidFill>
                  <a:srgbClr val="FF0000"/>
                </a:solidFill>
              </a:rPr>
              <a:t>触发器</a:t>
            </a:r>
            <a:r>
              <a:rPr lang="zh-CN" altLang="en-US" sz="2400" dirty="0"/>
              <a:t>设计汽车尾灯控制电路</a:t>
            </a:r>
            <a:endParaRPr lang="en-US" altLang="zh-CN" sz="2400" dirty="0"/>
          </a:p>
          <a:p>
            <a:pPr lvl="1"/>
            <a:r>
              <a:rPr lang="zh-CN" altLang="en-US" sz="2000" dirty="0"/>
              <a:t>当逻辑电平开关</a:t>
            </a:r>
            <a:r>
              <a:rPr lang="en-US" altLang="zh-CN" sz="2000" dirty="0"/>
              <a:t>K1</a:t>
            </a:r>
            <a:r>
              <a:rPr lang="zh-CN" altLang="en-US" sz="2000" dirty="0"/>
              <a:t>置低电平时，汽车正常行驶，所有指示灯不亮；</a:t>
            </a:r>
            <a:endParaRPr lang="en-US" altLang="zh-CN" sz="2000" dirty="0"/>
          </a:p>
          <a:p>
            <a:pPr lvl="1"/>
            <a:r>
              <a:rPr lang="zh-CN" altLang="en-US" sz="2000" dirty="0"/>
              <a:t>当逻辑电平开关 </a:t>
            </a:r>
            <a:r>
              <a:rPr lang="en-US" altLang="zh-CN" sz="2000" dirty="0"/>
              <a:t>K1 </a:t>
            </a:r>
            <a:r>
              <a:rPr lang="zh-CN" altLang="en-US" sz="2000" dirty="0"/>
              <a:t>置高电平， </a:t>
            </a:r>
            <a:r>
              <a:rPr lang="en-US" altLang="zh-CN" sz="2000" dirty="0"/>
              <a:t>K2 </a:t>
            </a:r>
            <a:r>
              <a:rPr lang="zh-CN" altLang="en-US" sz="2000" dirty="0"/>
              <a:t>置高电平时，汽车左转向，则指示灯按照汽车左转向尾灯状态转换图顺序点亮；</a:t>
            </a:r>
            <a:endParaRPr lang="en-US" altLang="zh-CN" sz="2000" dirty="0"/>
          </a:p>
          <a:p>
            <a:pPr lvl="1"/>
            <a:r>
              <a:rPr lang="zh-CN" altLang="en-US" sz="2000" dirty="0"/>
              <a:t>当逻辑电平开关 </a:t>
            </a:r>
            <a:r>
              <a:rPr lang="en-US" altLang="zh-CN" sz="2000" dirty="0"/>
              <a:t>K1 </a:t>
            </a:r>
            <a:r>
              <a:rPr lang="zh-CN" altLang="en-US" sz="2000" dirty="0"/>
              <a:t>置高电平， </a:t>
            </a:r>
            <a:r>
              <a:rPr lang="en-US" altLang="zh-CN" sz="2000" dirty="0"/>
              <a:t>K2 </a:t>
            </a:r>
            <a:r>
              <a:rPr lang="zh-CN" altLang="en-US" sz="2000" dirty="0"/>
              <a:t>置低电平时，汽车右转向，则指示灯按照汽车右转向尾灯状态转换图顺序点亮。</a:t>
            </a:r>
            <a:endParaRPr lang="en-US" altLang="zh-CN" sz="2000" dirty="0"/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8B4E5F2-7BBA-4F95-B1D2-4F640D5EF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4FC249-0138-4740-AD7C-C31857BF085C}" type="slidenum">
              <a:rPr lang="zh-CN" altLang="en-GB" smtClean="0"/>
              <a:pPr>
                <a:defRPr/>
              </a:pPr>
              <a:t>5</a:t>
            </a:fld>
            <a:endParaRPr lang="en-GB" altLang="zh-CN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32CE05F-6D08-4B7F-9BD7-7C1096EF97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5" y="4521378"/>
            <a:ext cx="4500229" cy="93754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36C83C7-DEC3-48E1-B1FD-67BDD4D5B0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414" y="4521378"/>
            <a:ext cx="4418057" cy="992435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3A72644E-5E45-45CA-A4B5-0B944330C1BD}"/>
              </a:ext>
            </a:extLst>
          </p:cNvPr>
          <p:cNvSpPr txBox="1"/>
          <p:nvPr/>
        </p:nvSpPr>
        <p:spPr>
          <a:xfrm>
            <a:off x="1168401" y="5514180"/>
            <a:ext cx="232304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800" b="0" i="0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汽车左转向尾灯状态转换图</a:t>
            </a:r>
            <a:r>
              <a:rPr lang="zh-CN" altLang="en-US" dirty="0"/>
              <a:t> </a:t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73ABEF8-0BEB-453E-AEF7-B58AE413307A}"/>
              </a:ext>
            </a:extLst>
          </p:cNvPr>
          <p:cNvSpPr txBox="1"/>
          <p:nvPr/>
        </p:nvSpPr>
        <p:spPr>
          <a:xfrm>
            <a:off x="5652558" y="5458926"/>
            <a:ext cx="24669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800" b="0" i="0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汽车右转向尾灯状态转换图</a:t>
            </a:r>
            <a:r>
              <a:rPr lang="zh-CN" altLang="en-US" dirty="0"/>
              <a:t> </a:t>
            </a:r>
            <a:br>
              <a:rPr lang="zh-CN" altLang="en-US" dirty="0"/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17781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D413F1-C742-4BB5-AA01-891349BFA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FD5819BF-381A-46D0-8508-C5F868CF5B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0" y="2619375"/>
            <a:ext cx="5715000" cy="2686050"/>
          </a:xfr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2C43099-E071-41AB-B247-843FE3D38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4FC249-0138-4740-AD7C-C31857BF085C}" type="slidenum">
              <a:rPr lang="zh-CN" altLang="en-GB" smtClean="0"/>
              <a:pPr>
                <a:defRPr/>
              </a:pPr>
              <a:t>6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4252682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A5C3EE-2A57-4C4E-A634-6ECBBDFC0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7AD9706-D5FB-42EB-BB4A-EAB8C99D70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拓展</a:t>
            </a:r>
            <a:endParaRPr lang="en-US" altLang="zh-CN" dirty="0"/>
          </a:p>
          <a:p>
            <a:pPr lvl="1"/>
            <a:r>
              <a:rPr lang="zh-CN" altLang="en-US" dirty="0"/>
              <a:t>车灯双闪</a:t>
            </a:r>
            <a:endParaRPr lang="en-US" altLang="zh-CN" dirty="0"/>
          </a:p>
          <a:p>
            <a:pPr lvl="1"/>
            <a:r>
              <a:rPr lang="zh-CN" altLang="en-US" dirty="0"/>
              <a:t>全亮 </a:t>
            </a:r>
            <a:r>
              <a:rPr lang="en-US" altLang="zh-CN" dirty="0"/>
              <a:t>– </a:t>
            </a:r>
            <a:r>
              <a:rPr lang="zh-CN" altLang="en-US" dirty="0"/>
              <a:t>刹车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854F2EC-BC4C-4F37-ACCF-A3B730B2C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4FC249-0138-4740-AD7C-C31857BF085C}" type="slidenum">
              <a:rPr lang="zh-CN" altLang="en-GB" smtClean="0"/>
              <a:pPr>
                <a:defRPr/>
              </a:pPr>
              <a:t>7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186608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840B48-C456-4F0B-AC25-9B55A674A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实验七回顾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1973A9E-AB58-48F4-85F1-E65A2D778E3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74138</a:t>
                </a:r>
                <a:r>
                  <a:rPr lang="zh-CN" altLang="en-US" dirty="0"/>
                  <a:t>可以显示</a:t>
                </a:r>
                <a:r>
                  <a:rPr lang="en-US" altLang="zh-CN" dirty="0"/>
                  <a:t>0-7</a:t>
                </a:r>
                <a:r>
                  <a:rPr lang="zh-CN" altLang="en-US" dirty="0"/>
                  <a:t>，如何显示</a:t>
                </a:r>
                <a:r>
                  <a:rPr lang="en-US" altLang="zh-CN" dirty="0"/>
                  <a:t>8,9</a:t>
                </a:r>
                <a:r>
                  <a:rPr lang="zh-CN" altLang="en-US" dirty="0"/>
                  <a:t>？</a:t>
                </a:r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:r>
                  <a:rPr lang="zh-CN" altLang="en-US" dirty="0"/>
                  <a:t>方法一：</a:t>
                </a:r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dirty="0"/>
                  <a:t>8 (1000</a:t>
                </a:r>
                <a:r>
                  <a:rPr lang="en-US" altLang="zh-CN" baseline="-25000" dirty="0"/>
                  <a:t>2</a:t>
                </a:r>
                <a:r>
                  <a:rPr lang="en-US" altLang="zh-CN" dirty="0"/>
                  <a:t>),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ac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CN" dirty="0"/>
                  <a:t>=0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0 (0000</a:t>
                </a:r>
                <a:r>
                  <a:rPr lang="en-US" altLang="zh-CN" baseline="-25000" dirty="0"/>
                  <a:t>2</a:t>
                </a:r>
                <a:r>
                  <a:rPr lang="en-US" altLang="zh-CN" dirty="0"/>
                  <a:t>),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ac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CN" dirty="0"/>
                  <a:t>=1</a:t>
                </a:r>
              </a:p>
              <a:p>
                <a:pPr marL="0" indent="0">
                  <a:buNone/>
                </a:pPr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1973A9E-AB58-48F4-85F1-E65A2D778E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039" t="-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0220544-D235-47CD-804C-BCBCC4149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4FC249-0138-4740-AD7C-C31857BF085C}" type="slidenum">
              <a:rPr lang="zh-CN" altLang="en-GB" smtClean="0"/>
              <a:pPr>
                <a:defRPr/>
              </a:pPr>
              <a:t>8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822287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360E17-E92A-4237-83A0-C2D81DDE5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E2915BC3-BD37-4DB0-ACC9-F0F6B37A83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95" y="690972"/>
            <a:ext cx="7788405" cy="5217114"/>
          </a:xfr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A550D3D-47B5-40C4-9DB4-FC5531AF9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4FC249-0138-4740-AD7C-C31857BF085C}" type="slidenum">
              <a:rPr lang="zh-CN" altLang="en-GB" smtClean="0"/>
              <a:pPr>
                <a:defRPr/>
              </a:pPr>
              <a:t>9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1592147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ueprint">
  <a:themeElements>
    <a:clrScheme name="Blueprint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Blueprin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110000"/>
          <a:buFont typeface="Wingdings" pitchFamily="2" charset="2"/>
          <a:buNone/>
          <a:tabLst/>
          <a:defRPr kumimoji="0" lang="en-GB" sz="96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110000"/>
          <a:buFont typeface="Wingdings" pitchFamily="2" charset="2"/>
          <a:buNone/>
          <a:tabLst/>
          <a:defRPr kumimoji="0" lang="en-GB" sz="96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221</Words>
  <Application>Microsoft Office PowerPoint</Application>
  <PresentationFormat>全屏显示(4:3)</PresentationFormat>
  <Paragraphs>33</Paragraphs>
  <Slides>10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21" baseType="lpstr">
      <vt:lpstr>等线</vt:lpstr>
      <vt:lpstr>等线 Light</vt:lpstr>
      <vt:lpstr>黑体</vt:lpstr>
      <vt:lpstr>SimSun</vt:lpstr>
      <vt:lpstr>Arial</vt:lpstr>
      <vt:lpstr>Cambria Math</vt:lpstr>
      <vt:lpstr>Tahoma</vt:lpstr>
      <vt:lpstr>Times New Roman</vt:lpstr>
      <vt:lpstr>Wingdings</vt:lpstr>
      <vt:lpstr>Office 主题​​</vt:lpstr>
      <vt:lpstr>Blueprint</vt:lpstr>
      <vt:lpstr>PowerPoint 演示文稿</vt:lpstr>
      <vt:lpstr>实验11 移位寄存器实现汽车尾灯控制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实验七回顾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Digital Circuits</dc:creator>
  <cp:lastModifiedBy>倩怡 黄</cp:lastModifiedBy>
  <cp:revision>27</cp:revision>
  <dcterms:created xsi:type="dcterms:W3CDTF">2024-04-28T13:41:14Z</dcterms:created>
  <dcterms:modified xsi:type="dcterms:W3CDTF">2025-05-22T02:31:57Z</dcterms:modified>
</cp:coreProperties>
</file>